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31" r:id="rId2"/>
    <p:sldId id="332" r:id="rId3"/>
    <p:sldId id="333" r:id="rId4"/>
    <p:sldId id="334" r:id="rId5"/>
    <p:sldId id="340" r:id="rId6"/>
    <p:sldId id="345" r:id="rId7"/>
    <p:sldId id="341" r:id="rId8"/>
    <p:sldId id="343" r:id="rId9"/>
    <p:sldId id="344" r:id="rId10"/>
    <p:sldId id="342" r:id="rId11"/>
    <p:sldId id="346" r:id="rId12"/>
    <p:sldId id="347" r:id="rId13"/>
    <p:sldId id="318" r:id="rId14"/>
    <p:sldId id="320"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8" d="100"/>
          <a:sy n="88" d="100"/>
        </p:scale>
        <p:origin x="278" y="86"/>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05-12-2021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31</a:t>
            </a:r>
            <a:endParaRPr lang="en-US" sz="4400" dirty="0">
              <a:latin typeface="Cooper Black" panose="0208090404030B020404" pitchFamily="18" charset="0"/>
            </a:endParaRPr>
          </a:p>
        </p:txBody>
      </p:sp>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Use case for 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2677656"/>
          </a:xfrm>
          <a:prstGeom prst="rect">
            <a:avLst/>
          </a:prstGeom>
        </p:spPr>
        <p:txBody>
          <a:bodyPr wrap="square">
            <a:spAutoFit/>
          </a:bodyPr>
          <a:lstStyle/>
          <a:p>
            <a:pPr marL="342900" lvl="0" indent="-342900">
              <a:buFont typeface="Wingdings" panose="05000000000000000000" pitchFamily="2" charset="2"/>
              <a:buChar char="v"/>
            </a:pPr>
            <a:r>
              <a:rPr lang="en-US" dirty="0"/>
              <a:t>Check if the customer ID referenced in the Travel order is valid. </a:t>
            </a:r>
          </a:p>
          <a:p>
            <a:pPr marL="342900" lvl="0" indent="-342900">
              <a:buFont typeface="Wingdings" panose="05000000000000000000" pitchFamily="2" charset="2"/>
              <a:buChar char="v"/>
            </a:pPr>
            <a:r>
              <a:rPr lang="en-US" dirty="0"/>
              <a:t>Check if the travel end date is more than Travel Start Date</a:t>
            </a:r>
          </a:p>
          <a:p>
            <a:pPr marL="342900" lvl="0" indent="-342900">
              <a:buFont typeface="Wingdings" panose="05000000000000000000" pitchFamily="2" charset="2"/>
              <a:buChar char="v"/>
            </a:pPr>
            <a:r>
              <a:rPr lang="en-US" dirty="0"/>
              <a:t>Check if the status passed by User is valid.</a:t>
            </a:r>
          </a:p>
          <a:p>
            <a:pPr lvl="0"/>
            <a:endParaRPr lang="en-US" dirty="0"/>
          </a:p>
          <a:p>
            <a:pPr lvl="0"/>
            <a:r>
              <a:rPr lang="en-US" dirty="0"/>
              <a:t>These validations are assigned to the "Travel" entity having defined update as the trigger operation on entity "Travel". As soon as data is updated by the consumer, the validation will check it and return a warning message if the unusual condition arrives.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61834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5355312"/>
          </a:xfrm>
          <a:prstGeom prst="rect">
            <a:avLst/>
          </a:prstGeom>
        </p:spPr>
        <p:txBody>
          <a:bodyPr wrap="square">
            <a:spAutoFit/>
          </a:bodyPr>
          <a:lstStyle/>
          <a:p>
            <a:pPr marL="285750" indent="-285750" algn="just">
              <a:buFont typeface="Arial" panose="020B0604020202020204" pitchFamily="34" charset="0"/>
              <a:buChar char="•"/>
            </a:pPr>
            <a:r>
              <a:rPr lang="en-US" sz="1800" dirty="0"/>
              <a:t>A determination is an implicitly executed function that handles side effects of modified entity instances. It is invoked by the business object’s framework as soon as a determination’s trigger condition at a predefined point in time, the determination time, is fulfilled.</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Determinations are triggered internally based on changes made to the entity instance of a business object. The trigger conditions are checked by business object framework at different points during the transaction cycle, depending on the determination time and the changing operations on the relevant entity instances. For each determination, it is necessary to specify both the determination time and the changes that form the trigger condition. A trigger condition consists of a list of fields belonging to the same entity the determination is assigned to and the changing operations that include creating or updating entity instances. We call this operations trigger operations.</a:t>
            </a:r>
          </a:p>
          <a:p>
            <a:pPr marL="285750" indent="-285750" algn="just">
              <a:buFont typeface="Arial" panose="020B0604020202020204" pitchFamily="34" charset="0"/>
              <a:buChar char="•"/>
            </a:pPr>
            <a:r>
              <a:rPr lang="en-US" sz="1800" dirty="0"/>
              <a:t>In case a field is changed (after creation or update), the condition is fulfilled. The framework evaluates the triggering condition of all determinations at certain points in time (determination time). For determinations, this is today either after each modification or during the save phase.</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You can use a determination primarily to compute data that is derived from the values of other fields. The determined fields and the determining fields either belong to the same entity or to different entities of a business object.</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As a result, determination can modify entity instances and return transition messages (error, warning, information, success).</a:t>
            </a:r>
          </a:p>
        </p:txBody>
      </p:sp>
    </p:spTree>
    <p:extLst>
      <p:ext uri="{BB962C8B-B14F-4D97-AF65-F5344CB8AC3E}">
        <p14:creationId xmlns:p14="http://schemas.microsoft.com/office/powerpoint/2010/main" val="366547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the 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754326"/>
          </a:xfrm>
          <a:prstGeom prst="rect">
            <a:avLst/>
          </a:prstGeom>
        </p:spPr>
        <p:txBody>
          <a:bodyPr wrap="square">
            <a:spAutoFit/>
          </a:bodyPr>
          <a:lstStyle/>
          <a:p>
            <a:pPr algn="just"/>
            <a:r>
              <a:rPr lang="en-US" sz="1800" dirty="0"/>
              <a:t>The determination </a:t>
            </a:r>
            <a:r>
              <a:rPr lang="en-US" sz="1800" dirty="0" err="1"/>
              <a:t>calculateTotalFlightPrice</a:t>
            </a:r>
            <a:r>
              <a:rPr lang="en-US" sz="1800" dirty="0"/>
              <a:t> on the booking entity is intended to handle the calculation of total price of all flight bookings that belong to the selected travel. </a:t>
            </a:r>
          </a:p>
          <a:p>
            <a:pPr algn="just"/>
            <a:endParaRPr lang="en-US" sz="1800" dirty="0"/>
          </a:p>
          <a:p>
            <a:pPr algn="just"/>
            <a:r>
              <a:rPr lang="en-US" sz="1800" dirty="0"/>
              <a:t>The determination will be triggered by on modify as determination time when creating new booking instances or updating the flight price value or when changing the currency. In other words: both fields </a:t>
            </a:r>
            <a:r>
              <a:rPr lang="en-US" sz="1800" dirty="0" err="1"/>
              <a:t>flight_price</a:t>
            </a:r>
            <a:r>
              <a:rPr lang="en-US" sz="1800" dirty="0"/>
              <a:t> and </a:t>
            </a:r>
            <a:r>
              <a:rPr lang="en-US" sz="1800" dirty="0" err="1"/>
              <a:t>currency_code</a:t>
            </a:r>
            <a:r>
              <a:rPr lang="en-US" sz="1800" dirty="0"/>
              <a:t> serve as trigger fields and form together with create and update operations the trigger condition for the determination.</a:t>
            </a:r>
          </a:p>
        </p:txBody>
      </p:sp>
      <p:pic>
        <p:nvPicPr>
          <p:cNvPr id="5" name="Picture 4">
            <a:extLst>
              <a:ext uri="{FF2B5EF4-FFF2-40B4-BE49-F238E27FC236}">
                <a16:creationId xmlns:a16="http://schemas.microsoft.com/office/drawing/2014/main" id="{15E8EC09-F28C-4837-99F9-B24111066EE0}"/>
              </a:ext>
            </a:extLst>
          </p:cNvPr>
          <p:cNvPicPr>
            <a:picLocks noChangeAspect="1"/>
          </p:cNvPicPr>
          <p:nvPr/>
        </p:nvPicPr>
        <p:blipFill>
          <a:blip r:embed="rId3"/>
          <a:stretch>
            <a:fillRect/>
          </a:stretch>
        </p:blipFill>
        <p:spPr>
          <a:xfrm>
            <a:off x="549796" y="2898350"/>
            <a:ext cx="7416824" cy="248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157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31</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a:t>
            </a:r>
            <a:r>
              <a:rPr lang="en-IN" sz="4399">
                <a:solidFill>
                  <a:schemeClr val="bg1"/>
                </a:solidFill>
                <a:latin typeface="Cooper Black" panose="0208090404030B020404" pitchFamily="18" charset="0"/>
              </a:rPr>
              <a:t>Day 31</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737190" y="986358"/>
            <a:ext cx="7962085" cy="2245871"/>
          </a:xfrm>
          <a:prstGeom prst="rect">
            <a:avLst/>
          </a:prstGeom>
          <a:noFill/>
        </p:spPr>
        <p:txBody>
          <a:bodyPr wrap="square" rtlCol="0">
            <a:spAutoFit/>
          </a:bodyPr>
          <a:lstStyle/>
          <a:p>
            <a:pPr marL="742727" lvl="1" indent="-285664">
              <a:buFont typeface="Arial" panose="020B0604020202020204" pitchFamily="34" charset="0"/>
              <a:buChar char="•"/>
            </a:pPr>
            <a:r>
              <a:rPr lang="en-US" sz="1999" dirty="0">
                <a:solidFill>
                  <a:schemeClr val="bg1"/>
                </a:solidFill>
              </a:rPr>
              <a:t>Recap and Testing Composition</a:t>
            </a:r>
          </a:p>
          <a:p>
            <a:pPr marL="742727" lvl="1"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createTravelByTemplate</a:t>
            </a:r>
            <a:endParaRPr lang="en-US" sz="1999" dirty="0">
              <a:solidFill>
                <a:schemeClr val="bg1"/>
              </a:solidFill>
            </a:endParaRPr>
          </a:p>
          <a:p>
            <a:pPr marL="742727" lvl="1"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approveTravel</a:t>
            </a:r>
            <a:endParaRPr lang="en-US" sz="1999" dirty="0">
              <a:solidFill>
                <a:schemeClr val="bg1"/>
              </a:solidFill>
            </a:endParaRPr>
          </a:p>
          <a:p>
            <a:pPr marL="742727" lvl="1" indent="-285664">
              <a:buFont typeface="Arial" panose="020B0604020202020204" pitchFamily="34" charset="0"/>
              <a:buChar char="•"/>
            </a:pPr>
            <a:r>
              <a:rPr lang="en-US" sz="1999" dirty="0">
                <a:solidFill>
                  <a:schemeClr val="bg1"/>
                </a:solidFill>
              </a:rPr>
              <a:t>Implementing the Action </a:t>
            </a:r>
            <a:r>
              <a:rPr lang="en-US" sz="1999" dirty="0" err="1">
                <a:solidFill>
                  <a:schemeClr val="bg1"/>
                </a:solidFill>
              </a:rPr>
              <a:t>rejectTravel</a:t>
            </a:r>
            <a:endParaRPr lang="en-US" sz="1999" dirty="0">
              <a:solidFill>
                <a:schemeClr val="bg1"/>
              </a:solidFill>
            </a:endParaRPr>
          </a:p>
          <a:p>
            <a:pPr marL="742727" lvl="1" indent="-285664">
              <a:buFont typeface="Arial" panose="020B0604020202020204" pitchFamily="34" charset="0"/>
              <a:buChar char="•"/>
            </a:pPr>
            <a:r>
              <a:rPr lang="en-US" sz="1999" dirty="0">
                <a:solidFill>
                  <a:schemeClr val="bg1"/>
                </a:solidFill>
              </a:rPr>
              <a:t>Modeling Static and Dynamic Feature Control</a:t>
            </a:r>
          </a:p>
          <a:p>
            <a:pPr marL="742727" lvl="1" indent="-285664">
              <a:buFont typeface="Arial" panose="020B0604020202020204" pitchFamily="34" charset="0"/>
              <a:buChar char="•"/>
            </a:pPr>
            <a:r>
              <a:rPr lang="en-US" sz="1999" dirty="0">
                <a:solidFill>
                  <a:schemeClr val="bg1"/>
                </a:solidFill>
              </a:rPr>
              <a:t>Implementing Validations</a:t>
            </a:r>
          </a:p>
          <a:p>
            <a:pPr marL="742727" lvl="1" indent="-285664">
              <a:buFont typeface="Arial" panose="020B0604020202020204" pitchFamily="34" charset="0"/>
              <a:buChar char="•"/>
            </a:pPr>
            <a:r>
              <a:rPr lang="en-US" sz="1999" dirty="0">
                <a:solidFill>
                  <a:schemeClr val="bg1"/>
                </a:solidFill>
              </a:rPr>
              <a:t>Implementing the Determination</a:t>
            </a:r>
            <a:endParaRPr lang="en-IN" sz="1999" dirty="0">
              <a:solidFill>
                <a:schemeClr val="bg1"/>
              </a:solidFill>
            </a:endParaRPr>
          </a:p>
        </p:txBody>
      </p:sp>
    </p:spTree>
    <p:extLst>
      <p:ext uri="{BB962C8B-B14F-4D97-AF65-F5344CB8AC3E}">
        <p14:creationId xmlns:p14="http://schemas.microsoft.com/office/powerpoint/2010/main" val="219049993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876" y="163677"/>
            <a:ext cx="10969943" cy="711081"/>
          </a:xfrm>
        </p:spPr>
        <p:txBody>
          <a:bodyPr>
            <a:noAutofit/>
          </a:bodyPr>
          <a:lstStyle/>
          <a:p>
            <a:r>
              <a:rPr lang="en-US" dirty="0">
                <a:latin typeface="Cooper Black" panose="0208090404030B020404" pitchFamily="18" charset="0"/>
              </a:rPr>
              <a:t>Testing composition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5" name="Straight Connector 4"/>
          <p:cNvCxnSpPr/>
          <p:nvPr/>
        </p:nvCxnSpPr>
        <p:spPr>
          <a:xfrm flipH="1" flipV="1">
            <a:off x="6141740" y="908720"/>
            <a:ext cx="24680" cy="5853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9441" y="984812"/>
            <a:ext cx="10885571" cy="400110"/>
          </a:xfrm>
          <a:prstGeom prst="rect">
            <a:avLst/>
          </a:prstGeom>
          <a:noFill/>
        </p:spPr>
        <p:txBody>
          <a:bodyPr wrap="square" rtlCol="0">
            <a:spAutoFit/>
          </a:bodyPr>
          <a:lstStyle/>
          <a:p>
            <a:r>
              <a:rPr lang="en-US" sz="2000" dirty="0"/>
              <a:t>We should be able to create Travel request with bookings.</a:t>
            </a:r>
          </a:p>
        </p:txBody>
      </p:sp>
      <p:pic>
        <p:nvPicPr>
          <p:cNvPr id="4" name="Picture 3">
            <a:extLst>
              <a:ext uri="{FF2B5EF4-FFF2-40B4-BE49-F238E27FC236}">
                <a16:creationId xmlns:a16="http://schemas.microsoft.com/office/drawing/2014/main" id="{E190566B-A515-4A95-9D58-14007B36C790}"/>
              </a:ext>
            </a:extLst>
          </p:cNvPr>
          <p:cNvPicPr>
            <a:picLocks noChangeAspect="1"/>
          </p:cNvPicPr>
          <p:nvPr/>
        </p:nvPicPr>
        <p:blipFill>
          <a:blip r:embed="rId3"/>
          <a:stretch>
            <a:fillRect/>
          </a:stretch>
        </p:blipFill>
        <p:spPr>
          <a:xfrm>
            <a:off x="710635" y="1813699"/>
            <a:ext cx="8359815" cy="4473571"/>
          </a:xfrm>
          <a:prstGeom prst="rect">
            <a:avLst/>
          </a:prstGeom>
        </p:spPr>
      </p:pic>
    </p:spTree>
    <p:extLst>
      <p:ext uri="{BB962C8B-B14F-4D97-AF65-F5344CB8AC3E}">
        <p14:creationId xmlns:p14="http://schemas.microsoft.com/office/powerpoint/2010/main" val="26212662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t>
            </a:r>
            <a:r>
              <a:rPr lang="en-US" sz="2800" dirty="0" err="1">
                <a:latin typeface="Cooper Black" panose="0208090404030B020404" pitchFamily="18" charset="0"/>
              </a:rPr>
              <a:t>createTravelByTemplate</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015663"/>
          </a:xfrm>
          <a:prstGeom prst="rect">
            <a:avLst/>
          </a:prstGeom>
        </p:spPr>
        <p:txBody>
          <a:bodyPr wrap="square">
            <a:spAutoFit/>
          </a:bodyPr>
          <a:lstStyle/>
          <a:p>
            <a:r>
              <a:rPr lang="en-US" sz="2000" dirty="0">
                <a:solidFill>
                  <a:srgbClr val="24292F"/>
                </a:solidFill>
                <a:latin typeface="-apple-system"/>
              </a:rPr>
              <a:t>This action provides a template for creating a new travel based on an already existing travel instance.</a:t>
            </a:r>
          </a:p>
          <a:p>
            <a:br>
              <a:rPr lang="en-US" sz="2000" dirty="0"/>
            </a:br>
            <a:endParaRPr lang="en-US" sz="2000" dirty="0"/>
          </a:p>
        </p:txBody>
      </p:sp>
      <p:pic>
        <p:nvPicPr>
          <p:cNvPr id="4" name="Picture 3">
            <a:extLst>
              <a:ext uri="{FF2B5EF4-FFF2-40B4-BE49-F238E27FC236}">
                <a16:creationId xmlns:a16="http://schemas.microsoft.com/office/drawing/2014/main" id="{32C2E9E3-B1A2-46F3-ACE6-29264EA31CEC}"/>
              </a:ext>
            </a:extLst>
          </p:cNvPr>
          <p:cNvPicPr>
            <a:picLocks noChangeAspect="1"/>
          </p:cNvPicPr>
          <p:nvPr/>
        </p:nvPicPr>
        <p:blipFill>
          <a:blip r:embed="rId3"/>
          <a:stretch>
            <a:fillRect/>
          </a:stretch>
        </p:blipFill>
        <p:spPr>
          <a:xfrm>
            <a:off x="634088" y="1571702"/>
            <a:ext cx="6562452" cy="3122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68E60-8242-4C6D-97EA-6D7917143A29}"/>
              </a:ext>
            </a:extLst>
          </p:cNvPr>
          <p:cNvPicPr>
            <a:picLocks noChangeAspect="1"/>
          </p:cNvPicPr>
          <p:nvPr/>
        </p:nvPicPr>
        <p:blipFill>
          <a:blip r:embed="rId4"/>
          <a:stretch>
            <a:fillRect/>
          </a:stretch>
        </p:blipFill>
        <p:spPr>
          <a:xfrm>
            <a:off x="6022404" y="3014295"/>
            <a:ext cx="6011918" cy="2792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A4262D-C271-4592-8C7A-546CAC401D18}"/>
              </a:ext>
            </a:extLst>
          </p:cNvPr>
          <p:cNvPicPr>
            <a:picLocks noChangeAspect="1"/>
          </p:cNvPicPr>
          <p:nvPr/>
        </p:nvPicPr>
        <p:blipFill>
          <a:blip r:embed="rId5"/>
          <a:stretch>
            <a:fillRect/>
          </a:stretch>
        </p:blipFill>
        <p:spPr>
          <a:xfrm>
            <a:off x="487540" y="5310138"/>
            <a:ext cx="7118256" cy="1302444"/>
          </a:xfrm>
          <a:prstGeom prst="rect">
            <a:avLst/>
          </a:prstGeom>
          <a:ln>
            <a:noFill/>
          </a:ln>
          <a:effectLst>
            <a:softEdge rad="112500"/>
          </a:effectLst>
        </p:spPr>
      </p:pic>
    </p:spTree>
    <p:extLst>
      <p:ext uri="{BB962C8B-B14F-4D97-AF65-F5344CB8AC3E}">
        <p14:creationId xmlns:p14="http://schemas.microsoft.com/office/powerpoint/2010/main" val="73832774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Result of Action Implementation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830997"/>
          </a:xfrm>
          <a:prstGeom prst="rect">
            <a:avLst/>
          </a:prstGeom>
        </p:spPr>
        <p:txBody>
          <a:bodyPr wrap="square">
            <a:spAutoFit/>
          </a:bodyPr>
          <a:lstStyle/>
          <a:p>
            <a:r>
              <a:rPr lang="en-US" dirty="0"/>
              <a:t>Check how the UI of a Fiori application looks like or refresh the browser where Fiori app is displayed.</a:t>
            </a:r>
            <a:endParaRPr lang="en-US" sz="2000" dirty="0"/>
          </a:p>
        </p:txBody>
      </p:sp>
      <p:pic>
        <p:nvPicPr>
          <p:cNvPr id="7" name="Picture 6">
            <a:extLst>
              <a:ext uri="{FF2B5EF4-FFF2-40B4-BE49-F238E27FC236}">
                <a16:creationId xmlns:a16="http://schemas.microsoft.com/office/drawing/2014/main" id="{4821A98E-B3D4-45C4-9CE9-65B48244BEE4}"/>
              </a:ext>
            </a:extLst>
          </p:cNvPr>
          <p:cNvPicPr>
            <a:picLocks noChangeAspect="1"/>
          </p:cNvPicPr>
          <p:nvPr/>
        </p:nvPicPr>
        <p:blipFill>
          <a:blip r:embed="rId3"/>
          <a:stretch>
            <a:fillRect/>
          </a:stretch>
        </p:blipFill>
        <p:spPr>
          <a:xfrm>
            <a:off x="477788" y="2060848"/>
            <a:ext cx="11062964" cy="3690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4720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Implementing Action “approve/</a:t>
            </a:r>
            <a:r>
              <a:rPr lang="en-US" sz="2800" dirty="0" err="1">
                <a:latin typeface="Cooper Black" panose="0208090404030B020404" pitchFamily="18" charset="0"/>
              </a:rPr>
              <a:t>rejectTravel</a:t>
            </a:r>
            <a:r>
              <a:rPr lang="en-US" sz="2800" dirty="0">
                <a:latin typeface="Cooper Black" panose="0208090404030B020404" pitchFamily="18" charset="0"/>
              </a:rPr>
              <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011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292F"/>
                </a:solidFill>
                <a:effectLst/>
                <a:uLnTx/>
                <a:uFillTx/>
                <a:latin typeface="-apple-system"/>
                <a:ea typeface="+mn-ea"/>
                <a:cs typeface="+mn-cs"/>
              </a:rPr>
              <a:t>These 2 actions are going to be used later in approver scenario and also have dynamic feature control</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E4C6E491-8C87-41E3-B30E-E0E09C24B370}"/>
              </a:ext>
            </a:extLst>
          </p:cNvPr>
          <p:cNvPicPr>
            <a:picLocks noChangeAspect="1"/>
          </p:cNvPicPr>
          <p:nvPr/>
        </p:nvPicPr>
        <p:blipFill>
          <a:blip r:embed="rId3"/>
          <a:stretch>
            <a:fillRect/>
          </a:stretch>
        </p:blipFill>
        <p:spPr>
          <a:xfrm>
            <a:off x="477788" y="1512480"/>
            <a:ext cx="7211905" cy="2742739"/>
          </a:xfrm>
          <a:prstGeom prst="rect">
            <a:avLst/>
          </a:prstGeom>
          <a:ln>
            <a:noFill/>
          </a:ln>
          <a:effectLst>
            <a:outerShdw blurRad="292100" dist="139700" dir="2700000" algn="tl" rotWithShape="0">
              <a:srgbClr val="333333">
                <a:alpha val="65000"/>
              </a:srgbClr>
            </a:outerShdw>
          </a:effectLst>
        </p:spPr>
      </p:pic>
      <p:pic>
        <p:nvPicPr>
          <p:cNvPr id="6146" name="Picture 2" descr="C:\Users\Anubhav\AppData\Local\Temp\SNAGHTML96779a8.PNG">
            <a:extLst>
              <a:ext uri="{FF2B5EF4-FFF2-40B4-BE49-F238E27FC236}">
                <a16:creationId xmlns:a16="http://schemas.microsoft.com/office/drawing/2014/main" id="{7D86D45F-B667-48E4-81EB-C519F02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 y="4331876"/>
            <a:ext cx="4530583" cy="231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9D1B09-BF44-464A-936D-4BA5596948D0}"/>
              </a:ext>
            </a:extLst>
          </p:cNvPr>
          <p:cNvPicPr>
            <a:picLocks noChangeAspect="1"/>
          </p:cNvPicPr>
          <p:nvPr/>
        </p:nvPicPr>
        <p:blipFill>
          <a:blip r:embed="rId5"/>
          <a:stretch>
            <a:fillRect/>
          </a:stretch>
        </p:blipFill>
        <p:spPr>
          <a:xfrm>
            <a:off x="5302324" y="4349713"/>
            <a:ext cx="3672408" cy="231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120571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Modeling Static and Dynamic Feature Control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4031873"/>
          </a:xfrm>
          <a:prstGeom prst="rect">
            <a:avLst/>
          </a:prstGeom>
        </p:spPr>
        <p:txBody>
          <a:bodyPr wrap="square">
            <a:spAutoFit/>
          </a:bodyPr>
          <a:lstStyle/>
          <a:p>
            <a:pPr marL="285750" lvl="0" indent="-285750">
              <a:buFont typeface="Arial" panose="020B0604020202020204" pitchFamily="34" charset="0"/>
              <a:buChar char="•"/>
            </a:pPr>
            <a:r>
              <a:rPr lang="en-US" sz="1600" dirty="0">
                <a:solidFill>
                  <a:prstClr val="black"/>
                </a:solidFill>
              </a:rPr>
              <a:t>As an application developer you may want to determine, which entities of your business object should be create-, delete- and update-enabled, so that they can be modified during consumption using EML or OData services. In addition, you also may want control which (UI) fields of an entity are read-only or which actions in which usage scenarios are enabled or disabled for execution by the end users.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In ABAP RESTful programming model, the feature control is precisely the means of accomplishing such tasks. It allows you to control the visibility and changeability of fields, operations or entire entities.</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Depending on whether feature control refers to specific instances or is independent of each entity instance, we distinguish between instance-bound and static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The availability of feature control values is modelled in a behavior definition. Unlike static, instance-bound feature control requires not only a definition but also an implementation in a handler class of the behavior pool. Therefore, we also talk about dynamic feature control in case of instance-bound feature control.</a:t>
            </a:r>
          </a:p>
          <a:p>
            <a:pPr marL="285750" lvl="0" indent="-285750">
              <a:buFont typeface="Arial" panose="020B0604020202020204" pitchFamily="34" charset="0"/>
              <a:buChar char="•"/>
            </a:pPr>
            <a:endParaRPr lang="en-US" sz="1600" dirty="0">
              <a:solidFill>
                <a:prstClr val="black"/>
              </a:solidFill>
            </a:endParaRPr>
          </a:p>
          <a:p>
            <a:pPr marL="285750" lvl="0" indent="-285750">
              <a:buFont typeface="Arial" panose="020B0604020202020204" pitchFamily="34" charset="0"/>
              <a:buChar char="•"/>
            </a:pPr>
            <a:r>
              <a:rPr lang="en-US" sz="1600" dirty="0">
                <a:solidFill>
                  <a:prstClr val="black"/>
                </a:solidFill>
              </a:rPr>
              <a:t>Both, static and dynamic feature control is defined for different levels (entity, field, or action level) in the behavior definition by using the following syntax:</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E2CC2F0-629E-4B08-B654-9AF9D9DA220A}"/>
              </a:ext>
            </a:extLst>
          </p:cNvPr>
          <p:cNvPicPr>
            <a:picLocks noChangeAspect="1"/>
          </p:cNvPicPr>
          <p:nvPr/>
        </p:nvPicPr>
        <p:blipFill>
          <a:blip r:embed="rId3"/>
          <a:stretch>
            <a:fillRect/>
          </a:stretch>
        </p:blipFill>
        <p:spPr>
          <a:xfrm>
            <a:off x="386121" y="4970410"/>
            <a:ext cx="5193991" cy="1762354"/>
          </a:xfrm>
          <a:prstGeom prst="rect">
            <a:avLst/>
          </a:prstGeom>
        </p:spPr>
      </p:pic>
    </p:spTree>
    <p:extLst>
      <p:ext uri="{BB962C8B-B14F-4D97-AF65-F5344CB8AC3E}">
        <p14:creationId xmlns:p14="http://schemas.microsoft.com/office/powerpoint/2010/main" val="2804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6121" y="212724"/>
            <a:ext cx="10969943" cy="711081"/>
          </a:xfrm>
        </p:spPr>
        <p:txBody>
          <a:bodyPr>
            <a:noAutofit/>
          </a:bodyPr>
          <a:lstStyle/>
          <a:p>
            <a:r>
              <a:rPr lang="en-US" sz="2800" dirty="0">
                <a:latin typeface="Cooper Black" panose="0208090404030B020404" pitchFamily="18" charset="0"/>
              </a:rPr>
              <a:t>Requirements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938537"/>
            <a:ext cx="11557193" cy="1631216"/>
          </a:xfrm>
          <a:prstGeom prst="rect">
            <a:avLst/>
          </a:prstGeom>
        </p:spPr>
        <p:txBody>
          <a:bodyPr wrap="square">
            <a:spAutoFit/>
          </a:bodyPr>
          <a:lstStyle/>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Make Administrative fields</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for Travel as Read Only</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 Travel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Control the Accept and Reject Travel actions based on status</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sz="2000" baseline="0" dirty="0">
                <a:solidFill>
                  <a:prstClr val="black"/>
                </a:solidFill>
                <a:latin typeface="Calibri"/>
                <a:sym typeface="Wingdings" panose="05000000000000000000" pitchFamily="2" charset="2"/>
              </a:rPr>
              <a:t>Make</a:t>
            </a:r>
            <a:r>
              <a:rPr lang="en-US" sz="2000" dirty="0">
                <a:solidFill>
                  <a:prstClr val="black"/>
                </a:solidFill>
                <a:latin typeface="Calibri"/>
                <a:sym typeface="Wingdings" panose="05000000000000000000" pitchFamily="2" charset="2"/>
              </a:rPr>
              <a:t> Connection fields mandatory for Booking</a:t>
            </a:r>
          </a:p>
          <a:p>
            <a:pPr marL="342900" marR="0" lvl="0" indent="-342900" algn="l" defTabSz="1218987"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Control the Customer ID</a:t>
            </a:r>
            <a:r>
              <a:rPr kumimoji="0" lang="en-US" sz="20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rPr>
              <a:t> field based on Carrier, For AA make it Read only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199967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867" y="140539"/>
            <a:ext cx="10969943" cy="711081"/>
          </a:xfrm>
        </p:spPr>
        <p:txBody>
          <a:bodyPr>
            <a:noAutofit/>
          </a:bodyPr>
          <a:lstStyle/>
          <a:p>
            <a:r>
              <a:rPr lang="en-US" sz="2800" dirty="0">
                <a:latin typeface="Cooper Black" panose="0208090404030B020404" pitchFamily="18" charset="0"/>
              </a:rPr>
              <a:t>Implementing Validations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cxnSp>
        <p:nvCxnSpPr>
          <p:cNvPr id="10" name="Straight Arrow Connector 9"/>
          <p:cNvCxnSpPr/>
          <p:nvPr/>
        </p:nvCxnSpPr>
        <p:spPr>
          <a:xfrm>
            <a:off x="4281848" y="2852936"/>
            <a:ext cx="7315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02499-2BB0-4616-8C3A-48DDE2B7839C}"/>
              </a:ext>
            </a:extLst>
          </p:cNvPr>
          <p:cNvSpPr/>
          <p:nvPr/>
        </p:nvSpPr>
        <p:spPr>
          <a:xfrm>
            <a:off x="369867" y="851620"/>
            <a:ext cx="11557193" cy="3170099"/>
          </a:xfrm>
          <a:prstGeom prst="rect">
            <a:avLst/>
          </a:prstGeom>
        </p:spPr>
        <p:txBody>
          <a:bodyPr wrap="square">
            <a:spAutoFit/>
          </a:bodyPr>
          <a:lstStyle/>
          <a:p>
            <a:r>
              <a:rPr lang="en-US" sz="2000" dirty="0"/>
              <a:t>A validation is an implicitly executed function intended to check the data consistency of an existing instance of an entity (consistency validation). It is implicitly invoked by the business object’s framework as soon as a trigger condition at a predefined point in time is fulfilled. Validation can return messages to the consumer and reject inconsistent instance data from being saved.</a:t>
            </a:r>
          </a:p>
          <a:p>
            <a:endParaRPr lang="en-US" sz="2000" dirty="0"/>
          </a:p>
          <a:p>
            <a:r>
              <a:rPr lang="en-US" sz="2000" dirty="0"/>
              <a:t>Validations never modify any instance data but return the messages and keys of failed (inconsistent) entity instances.</a:t>
            </a:r>
          </a:p>
          <a:p>
            <a:endParaRPr lang="en-US" sz="2000" dirty="0"/>
          </a:p>
          <a:p>
            <a:r>
              <a:rPr lang="en-US" sz="2000" dirty="0"/>
              <a:t>Validations are specified for individual business object’s entities in the behavior definition by using the following syntax:</a:t>
            </a:r>
          </a:p>
        </p:txBody>
      </p:sp>
      <p:pic>
        <p:nvPicPr>
          <p:cNvPr id="4" name="Picture 3">
            <a:extLst>
              <a:ext uri="{FF2B5EF4-FFF2-40B4-BE49-F238E27FC236}">
                <a16:creationId xmlns:a16="http://schemas.microsoft.com/office/drawing/2014/main" id="{EE4CE15D-4C62-46A3-9729-985B8140F48C}"/>
              </a:ext>
            </a:extLst>
          </p:cNvPr>
          <p:cNvPicPr>
            <a:picLocks noChangeAspect="1"/>
          </p:cNvPicPr>
          <p:nvPr/>
        </p:nvPicPr>
        <p:blipFill>
          <a:blip r:embed="rId3"/>
          <a:stretch>
            <a:fillRect/>
          </a:stretch>
        </p:blipFill>
        <p:spPr>
          <a:xfrm>
            <a:off x="477788" y="4224559"/>
            <a:ext cx="6325148" cy="1798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43513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9385</TotalTime>
  <Words>1110</Words>
  <Application>Microsoft Office PowerPoint</Application>
  <PresentationFormat>Custom</PresentationFormat>
  <Paragraphs>101</Paragraphs>
  <Slides>17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-apple-system</vt: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PowerPoint Presentation</vt:lpstr>
      <vt:lpstr>PowerPoint Presentation</vt:lpstr>
      <vt:lpstr>Testing composition</vt:lpstr>
      <vt:lpstr>Implementing Action “createTravelByTemplate”</vt:lpstr>
      <vt:lpstr>Result of Action Implementation</vt:lpstr>
      <vt:lpstr>Implementing Action “approve/rejectTravel”</vt:lpstr>
      <vt:lpstr>Modeling Static and Dynamic Feature Control</vt:lpstr>
      <vt:lpstr>Requirements</vt:lpstr>
      <vt:lpstr>Implementing Validations</vt:lpstr>
      <vt:lpstr>Use case for Validation</vt:lpstr>
      <vt:lpstr>Implementing the Determination</vt:lpstr>
      <vt:lpstr>Implementing the Determination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282</cp:revision>
  <dcterms:created xsi:type="dcterms:W3CDTF">2013-09-12T13:05:01Z</dcterms:created>
  <dcterms:modified xsi:type="dcterms:W3CDTF">2021-12-05T09:05:03Z</dcterms:modified>
</cp:coreProperties>
</file>